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8a587a67d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b8a587a67d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8a587a67d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b8a587a67d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8a587a67d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b8a587a67d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8a587a67d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b8a587a67d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8a587a67d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b8a587a67d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b8a587a67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b8a587a67d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8a587a67d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b8a587a67d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ed0db47a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8ed0db47a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ed0db47a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8ed0db47a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8a587a67d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b8a587a67d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8a587a67d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b8a587a67d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8a587a67d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b8a587a67d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ed0db47af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8ed0db47af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b8a587a67d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b8a587a67d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8a587a67d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b8a587a67d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ed0db47af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8ed0db47af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8ed0db47af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8ed0db47af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8a587a67d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b8a587a67d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ed0db47af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8ed0db47af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ed0db47af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8ed0db47af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8ed0db47af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8ed0db47af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8a587a67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b8a587a67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8a587a67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b8a587a67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8a587a67d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b8a587a67d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8a587a67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b8a587a67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8a587a67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b8a587a67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8a587a67d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b8a587a67d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ouncement">
  <p:cSld name="Announceme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710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838200" y="1021680"/>
            <a:ext cx="1846092" cy="384048"/>
          </a:xfrm>
          <a:prstGeom prst="roundRect">
            <a:avLst>
              <a:gd fmla="val 26320" name="adj"/>
            </a:avLst>
          </a:prstGeom>
          <a:solidFill>
            <a:srgbClr val="D5CDF5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2050"/>
                </a:solidFill>
                <a:latin typeface="Arial"/>
                <a:ea typeface="Arial"/>
                <a:cs typeface="Arial"/>
                <a:sym typeface="Arial"/>
              </a:rPr>
              <a:t>RELEASED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4126" y="3328313"/>
            <a:ext cx="3291797" cy="301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>
            <p:ph type="title"/>
          </p:nvPr>
        </p:nvSpPr>
        <p:spPr>
          <a:xfrm>
            <a:off x="838200" y="1575065"/>
            <a:ext cx="10515600" cy="669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838200" y="2476901"/>
            <a:ext cx="10515600" cy="2636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2" type="body"/>
          </p:nvPr>
        </p:nvSpPr>
        <p:spPr>
          <a:xfrm>
            <a:off x="838200" y="5257171"/>
            <a:ext cx="10515600" cy="579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D290"/>
              </a:buClr>
              <a:buSzPts val="2800"/>
              <a:buNone/>
              <a:defRPr>
                <a:solidFill>
                  <a:srgbClr val="FAD290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ample">
  <p:cSld name="Code Sampl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32000" y="719666"/>
            <a:ext cx="8128000" cy="541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gress">
  <p:cSld name="Progres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6" name="Google Shape;166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7" name="Google Shape;16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4" name="Google Shape;17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2000"/>
              <a:buNone/>
              <a:defRPr sz="2000">
                <a:solidFill>
                  <a:srgbClr val="8F8ABD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800"/>
              <a:buNone/>
              <a:defRPr sz="1800">
                <a:solidFill>
                  <a:srgbClr val="8F8ABD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ample">
  <p:cSld name="Code Samp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32000" y="719666"/>
            <a:ext cx="8128000" cy="541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gress">
  <p:cSld name="Progres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4826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3.png"/><Relationship Id="rId13" Type="http://schemas.openxmlformats.org/officeDocument/2006/relationships/image" Target="../media/image9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https://cactus.tistory.com/306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5.png"/><Relationship Id="rId5" Type="http://schemas.openxmlformats.org/officeDocument/2006/relationships/hyperlink" Target="https://github.com/naver/d2codingfont" TargetMode="External"/><Relationship Id="rId6" Type="http://schemas.openxmlformats.org/officeDocument/2006/relationships/hyperlink" Target="https://unsplash.com/ko/@rubaitulazad?utm_content=creditCopyText&amp;utm_medium=referral&amp;utm_source=unsplash" TargetMode="External"/><Relationship Id="rId7" Type="http://schemas.openxmlformats.org/officeDocument/2006/relationships/hyperlink" Target="https://unsplash.com/ko/%EC%82%AC%EC%A7%84/%EB%B3%B4%EB%9D%BC%EC%83%89-%EA%B8%80%EC%9E%90%EA%B0%80-%EC%83%88%EA%B2%A8%EC%A7%84-%ED%9D%B0%EC%83%89-%EC%A3%BC%EC%82%AC%EC%9C%84-xgcCGDGIcfY?utm_content=creditCopyText&amp;utm_medium=referral&amp;utm_source=unsplash" TargetMode="External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drdobbs.com/high-performance-computing/201804248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jacking75/SuperSocketLite/tree/master/Tutorial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hyperlink" Target="https://greenday96.blogspot.com/2018/09/c-simple-thread-safe-generic-queue.html" TargetMode="Externa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23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earn.microsoft.com/ko-kr/dotnet/api/system.collections.concurrent.concurrentbag-1?view=net-8.0" TargetMode="External"/><Relationship Id="rId4" Type="http://schemas.openxmlformats.org/officeDocument/2006/relationships/hyperlink" Target="https://learn.microsoft.com/ko-kr/dotnet/api/system.collections.concurrent.concurrentqueue-1?view=net-8.0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nuget.org/packages/System.Threading.Tasks.Dataflow" TargetMode="External"/><Relationship Id="rId4" Type="http://schemas.openxmlformats.org/officeDocument/2006/relationships/hyperlink" Target="https://learn.microsoft.com/en-us/dotnet/api/system.threading.tasks.dataflow.bufferblock-1?view=net-8.0" TargetMode="External"/><Relationship Id="rId5" Type="http://schemas.openxmlformats.org/officeDocument/2006/relationships/hyperlink" Target="https://learn.microsoft.com/ko-kr/dotnet/standard/parallel-programming/how-to-write-messages-to-and-read-messages-from-a-dataflow-block" TargetMode="External"/><Relationship Id="rId6" Type="http://schemas.openxmlformats.org/officeDocument/2006/relationships/hyperlink" Target="https://jacking75.github.io/csharp_TPL_DataFlow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learn.microsoft.com/ko-kr/dotnet/core/extensions/channels" TargetMode="External"/><Relationship Id="rId4" Type="http://schemas.openxmlformats.org/officeDocument/2006/relationships/hyperlink" Target="https://docs.google.com/document/d/1uYO7L57ShIVIqfCbC6Do2vYfdKtC6IkcyO27Zk42s_M/edit?usp=sharing" TargetMode="External"/><Relationship Id="rId5" Type="http://schemas.openxmlformats.org/officeDocument/2006/relationships/hyperlink" Target="https://docs.google.com/document/d/1ALgBtX3l9CZDdS3H9Izct2c4A8flzFPWAbvsv5TBB0Y/edit?usp=sharing" TargetMode="External"/><Relationship Id="rId6" Type="http://schemas.openxmlformats.org/officeDocument/2006/relationships/hyperlink" Target="https://docs.google.com/document/d/1x2YfNyW9M6-bxDSt1GVbolD3uU1kRb_W7mYecFJAJ2M/edit?usp=sharing" TargetMode="External"/><Relationship Id="rId7" Type="http://schemas.openxmlformats.org/officeDocument/2006/relationships/hyperlink" Target="https://docs.google.com/document/d/19S4sZtNyhw3JK5lAKnZdLtIaHcIWyDsOdY4yNoYWZUo/edit?usp=sharing" TargetMode="External"/><Relationship Id="rId8" Type="http://schemas.openxmlformats.org/officeDocument/2006/relationships/hyperlink" Target="https://github.com/dotnet/runtime/tree/main/src/libraries/System.Threading.Channel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hyperlink" Target="https://ko.wikipedia.org/wiki/%EC%9D%B8%ED%85%94_%EC%BD%94%EC%96%B4" TargetMode="External"/><Relationship Id="rId5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jacking75/conf_codes/tree/main/2024-02-21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50.png"/><Relationship Id="rId8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Relationship Id="rId9" Type="http://schemas.openxmlformats.org/officeDocument/2006/relationships/image" Target="../media/image54.png"/><Relationship Id="rId5" Type="http://schemas.openxmlformats.org/officeDocument/2006/relationships/image" Target="../media/image38.png"/><Relationship Id="rId6" Type="http://schemas.openxmlformats.org/officeDocument/2006/relationships/image" Target="../media/image58.png"/><Relationship Id="rId7" Type="http://schemas.openxmlformats.org/officeDocument/2006/relationships/image" Target="../media/image52.png"/><Relationship Id="rId8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56.png"/><Relationship Id="rId7" Type="http://schemas.openxmlformats.org/officeDocument/2006/relationships/image" Target="../media/image73.png"/><Relationship Id="rId8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62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hyperlink" Target="http://www.gotw.ca/publications/concurrency-ddj.ht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hyperlink" Target="http://drive.google.com/file/d/1e0sQZeG7_bDr2_87ylm-MzaBGqO5j-q3/view" TargetMode="External"/><Relationship Id="rId5" Type="http://schemas.openxmlformats.org/officeDocument/2006/relationships/image" Target="../media/image21.jp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hyperlink" Target="https://codereview.stackexchange.com/questions/55299/exporting-doc-types-using-queues-and-multithread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2906" l="0" r="0" t="2905"/>
          <a:stretch/>
        </p:blipFill>
        <p:spPr>
          <a:xfrm>
            <a:off x="1382825" y="0"/>
            <a:ext cx="10809175" cy="68579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E22AD"/>
              </a:gs>
              <a:gs pos="30000">
                <a:srgbClr val="3E22AD"/>
              </a:gs>
              <a:gs pos="70000">
                <a:srgbClr val="3E22AD">
                  <a:alpha val="0"/>
                </a:srgbClr>
              </a:gs>
              <a:gs pos="100000">
                <a:srgbClr val="3E22AD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E22AD"/>
              </a:gs>
              <a:gs pos="30000">
                <a:srgbClr val="3E22AD"/>
              </a:gs>
              <a:gs pos="70000">
                <a:srgbClr val="3E22AD">
                  <a:alpha val="0"/>
                </a:srgbClr>
              </a:gs>
              <a:gs pos="100000">
                <a:srgbClr val="3E22AD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presentation uses the </a:t>
            </a:r>
            <a:r>
              <a:rPr b="0" i="0" lang="en-US" sz="1200" u="sng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Pretendard</a:t>
            </a:r>
            <a:r>
              <a:rPr b="0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1200" u="sng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D2Coding</a:t>
            </a:r>
            <a:r>
              <a:rPr b="0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font.</a:t>
            </a:r>
            <a:br>
              <a:rPr b="0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Photo by </a:t>
            </a:r>
            <a:r>
              <a:rPr b="0" i="0" lang="en-US" sz="1200" u="sng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Rubaitul Azad</a:t>
            </a:r>
            <a:r>
              <a:rPr b="0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b="0" i="0" lang="en-US" sz="1200" u="sng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b="0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닷넷데브" id="185" name="Google Shape;18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5256" y="5590131"/>
            <a:ext cx="1163019" cy="1049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8"/>
          <p:cNvGrpSpPr/>
          <p:nvPr/>
        </p:nvGrpSpPr>
        <p:grpSpPr>
          <a:xfrm>
            <a:off x="635234" y="674687"/>
            <a:ext cx="5143893" cy="5088488"/>
            <a:chOff x="635234" y="443854"/>
            <a:chExt cx="5143893" cy="5088488"/>
          </a:xfrm>
        </p:grpSpPr>
        <p:sp>
          <p:nvSpPr>
            <p:cNvPr id="187" name="Google Shape;187;p28"/>
            <p:cNvSpPr txBox="1"/>
            <p:nvPr/>
          </p:nvSpPr>
          <p:spPr>
            <a:xfrm>
              <a:off x="635234" y="4405799"/>
              <a:ext cx="5143893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.NET Conf 2024 x Seoul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635234" y="5255343"/>
              <a:ext cx="51438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Empowering Tomorrow - Full Stack, AI Enhanced, Developer Focused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" name="Google Shape;189;p28"/>
            <p:cNvCxnSpPr/>
            <p:nvPr/>
          </p:nvCxnSpPr>
          <p:spPr>
            <a:xfrm>
              <a:off x="635234" y="5078830"/>
              <a:ext cx="5143892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90" name="Google Shape;190;p28"/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311A8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28"/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92" name="Google Shape;192;p28"/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>
              <a:gsLst>
                <a:gs pos="0">
                  <a:srgbClr val="968EE1">
                    <a:alpha val="0"/>
                  </a:srgbClr>
                </a:gs>
                <a:gs pos="50000">
                  <a:srgbClr val="BFBAEB"/>
                </a:gs>
                <a:gs pos="100000">
                  <a:srgbClr val="DFDDF4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Presented by 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" name="Google Shape;193;p28"/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descr="Amazon Web Services" id="194" name="Google Shape;194;p2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Elastic" id="195" name="Google Shape;195;p2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nfragistics" id="196" name="Google Shape;196;p2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ouchbase" id="197" name="Google Shape;197;p28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Microsoft MVP Program" id="198" name="Google Shape;198;p2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텍스트, 폰트, 그래픽, 원이(가) 표시된 사진&#10;&#10;자동 생성된 설명" id="199" name="Google Shape;199;p2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3200"/>
              <a:t>Rules for Parallel Programming for Multicore</a:t>
            </a:r>
            <a:endParaRPr sz="3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병렬화에 대해서 공부한다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추상화 기술을 사용하여 프로그래밍 한다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스레드(core)가 아닌 태스크(chore)를 프로그래밍 한다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병렬화를 OFF 할 수 있도록 설계한다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락 사용을 피한다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툴을 활용한다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확장성 있는 메모리 할당기를 사용한다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워크로드를 늘려서 확장하도록 설계한다</a:t>
            </a:r>
            <a:endParaRPr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5867400" y="5297199"/>
            <a:ext cx="457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http://www.drdobbs.com/high-performance-computing/201804248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그러나 오늘 주제는 쉽습니다^^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3200"/>
              <a:t>외부 라이브러리 지원을 받을 수 있는 것</a:t>
            </a:r>
            <a:r>
              <a:rPr lang="en-US"/>
              <a:t>을 주제로 잡음</a:t>
            </a:r>
            <a:br>
              <a:rPr lang="en-US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스레드간 메시지 주고 받기</a:t>
            </a:r>
            <a:br>
              <a:rPr lang="en-US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멀티스레드를 사용할 때 각 스레드가 완전 독자적으로 동작하면 아주 좋은 상황</a:t>
            </a:r>
            <a:br>
              <a:rPr lang="en-US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그러나 대부분 이런 경우는 잘 없음^^;</a:t>
            </a:r>
            <a:br>
              <a:rPr lang="en-US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각 스레드별로 독자적을 동작을 하게 설계해도 스레드간 통신이 필요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멀티스레드 사용 사례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기능(콘텐츠) 별로 스레드를 영역을 지정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대표적:네트워크와 콘텐츠 로직 처리, DB 같은 IO 처리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/>
        </p:nvSpPr>
        <p:spPr>
          <a:xfrm>
            <a:off x="3039825" y="4957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3039825" y="11053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3039825" y="17149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3039825" y="23245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7078425" y="1333900"/>
            <a:ext cx="28449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콘텐츠 처리 스레드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294" name="Google Shape;294;p40"/>
          <p:cNvCxnSpPr>
            <a:stCxn id="289" idx="3"/>
            <a:endCxn id="293" idx="1"/>
          </p:cNvCxnSpPr>
          <p:nvPr/>
        </p:nvCxnSpPr>
        <p:spPr>
          <a:xfrm>
            <a:off x="5661825" y="708700"/>
            <a:ext cx="1416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0"/>
          <p:cNvCxnSpPr>
            <a:stCxn id="290" idx="3"/>
            <a:endCxn id="293" idx="1"/>
          </p:cNvCxnSpPr>
          <p:nvPr/>
        </p:nvCxnSpPr>
        <p:spPr>
          <a:xfrm>
            <a:off x="5661825" y="1318300"/>
            <a:ext cx="1416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0"/>
          <p:cNvCxnSpPr>
            <a:stCxn id="291" idx="3"/>
            <a:endCxn id="293" idx="1"/>
          </p:cNvCxnSpPr>
          <p:nvPr/>
        </p:nvCxnSpPr>
        <p:spPr>
          <a:xfrm flipH="1" rot="10800000">
            <a:off x="5661825" y="1546900"/>
            <a:ext cx="14166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40"/>
          <p:cNvCxnSpPr>
            <a:stCxn id="292" idx="3"/>
            <a:endCxn id="293" idx="1"/>
          </p:cNvCxnSpPr>
          <p:nvPr/>
        </p:nvCxnSpPr>
        <p:spPr>
          <a:xfrm flipH="1" rot="10800000">
            <a:off x="5661825" y="1546900"/>
            <a:ext cx="1416600" cy="9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0"/>
          <p:cNvSpPr txBox="1"/>
          <p:nvPr/>
        </p:nvSpPr>
        <p:spPr>
          <a:xfrm>
            <a:off x="2816925" y="3992725"/>
            <a:ext cx="28449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콘텐츠 처리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7078425" y="30865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DB 처리</a:t>
            </a:r>
            <a:r>
              <a:rPr lang="en-US" sz="2400">
                <a:solidFill>
                  <a:schemeClr val="dk2"/>
                </a:solidFill>
              </a:rPr>
              <a:t>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00" name="Google Shape;300;p40"/>
          <p:cNvSpPr txBox="1"/>
          <p:nvPr/>
        </p:nvSpPr>
        <p:spPr>
          <a:xfrm>
            <a:off x="7078425" y="36961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DB 처리</a:t>
            </a:r>
            <a:r>
              <a:rPr lang="en-US" sz="2400">
                <a:solidFill>
                  <a:schemeClr val="dk2"/>
                </a:solidFill>
              </a:rPr>
              <a:t>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7078425" y="43057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DB 처리</a:t>
            </a:r>
            <a:r>
              <a:rPr lang="en-US" sz="2400">
                <a:solidFill>
                  <a:schemeClr val="dk2"/>
                </a:solidFill>
              </a:rPr>
              <a:t>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02" name="Google Shape;302;p40"/>
          <p:cNvSpPr txBox="1"/>
          <p:nvPr/>
        </p:nvSpPr>
        <p:spPr>
          <a:xfrm>
            <a:off x="7078425" y="49153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DB 처리</a:t>
            </a:r>
            <a:r>
              <a:rPr lang="en-US" sz="2400">
                <a:solidFill>
                  <a:schemeClr val="dk2"/>
                </a:solidFill>
              </a:rPr>
              <a:t> 스레드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03" name="Google Shape;303;p40"/>
          <p:cNvCxnSpPr>
            <a:stCxn id="298" idx="3"/>
            <a:endCxn id="299" idx="1"/>
          </p:cNvCxnSpPr>
          <p:nvPr/>
        </p:nvCxnSpPr>
        <p:spPr>
          <a:xfrm flipH="1" rot="10800000">
            <a:off x="5661825" y="3299425"/>
            <a:ext cx="1416600" cy="9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40"/>
          <p:cNvCxnSpPr>
            <a:stCxn id="298" idx="3"/>
            <a:endCxn id="300" idx="1"/>
          </p:cNvCxnSpPr>
          <p:nvPr/>
        </p:nvCxnSpPr>
        <p:spPr>
          <a:xfrm flipH="1" rot="10800000">
            <a:off x="5661825" y="3909025"/>
            <a:ext cx="1416600" cy="29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0"/>
          <p:cNvCxnSpPr>
            <a:stCxn id="298" idx="3"/>
            <a:endCxn id="301" idx="1"/>
          </p:cNvCxnSpPr>
          <p:nvPr/>
        </p:nvCxnSpPr>
        <p:spPr>
          <a:xfrm>
            <a:off x="5661825" y="4205725"/>
            <a:ext cx="1416600" cy="3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40"/>
          <p:cNvCxnSpPr>
            <a:stCxn id="298" idx="3"/>
            <a:endCxn id="302" idx="1"/>
          </p:cNvCxnSpPr>
          <p:nvPr/>
        </p:nvCxnSpPr>
        <p:spPr>
          <a:xfrm>
            <a:off x="5661825" y="4205725"/>
            <a:ext cx="1416600" cy="9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이번 강연의 주제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2887425" y="14863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2887425" y="20959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2887425" y="27055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2887425" y="33151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6926025" y="2324500"/>
            <a:ext cx="28449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콘텐츠 처리 스레드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17" name="Google Shape;317;p41"/>
          <p:cNvCxnSpPr>
            <a:stCxn id="312" idx="3"/>
            <a:endCxn id="316" idx="1"/>
          </p:cNvCxnSpPr>
          <p:nvPr/>
        </p:nvCxnSpPr>
        <p:spPr>
          <a:xfrm>
            <a:off x="5509425" y="1699300"/>
            <a:ext cx="1416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1"/>
          <p:cNvCxnSpPr>
            <a:stCxn id="313" idx="3"/>
            <a:endCxn id="316" idx="1"/>
          </p:cNvCxnSpPr>
          <p:nvPr/>
        </p:nvCxnSpPr>
        <p:spPr>
          <a:xfrm>
            <a:off x="5509425" y="2308900"/>
            <a:ext cx="1416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41"/>
          <p:cNvCxnSpPr>
            <a:stCxn id="314" idx="3"/>
            <a:endCxn id="316" idx="1"/>
          </p:cNvCxnSpPr>
          <p:nvPr/>
        </p:nvCxnSpPr>
        <p:spPr>
          <a:xfrm flipH="1" rot="10800000">
            <a:off x="5509425" y="2537500"/>
            <a:ext cx="14166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41"/>
          <p:cNvCxnSpPr>
            <a:stCxn id="315" idx="3"/>
            <a:endCxn id="316" idx="1"/>
          </p:cNvCxnSpPr>
          <p:nvPr/>
        </p:nvCxnSpPr>
        <p:spPr>
          <a:xfrm flipH="1" rot="10800000">
            <a:off x="5509425" y="2537500"/>
            <a:ext cx="1416600" cy="9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41"/>
          <p:cNvSpPr txBox="1"/>
          <p:nvPr/>
        </p:nvSpPr>
        <p:spPr>
          <a:xfrm>
            <a:off x="2664525" y="4983325"/>
            <a:ext cx="28449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콘텐츠 처리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6926025" y="40771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DB 처리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6926025" y="46867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DB 처리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24" name="Google Shape;324;p41"/>
          <p:cNvSpPr txBox="1"/>
          <p:nvPr/>
        </p:nvSpPr>
        <p:spPr>
          <a:xfrm>
            <a:off x="6926025" y="52963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DB 처리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6926025" y="59059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DB 처리 스레드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26" name="Google Shape;326;p41"/>
          <p:cNvCxnSpPr>
            <a:stCxn id="321" idx="3"/>
            <a:endCxn id="322" idx="1"/>
          </p:cNvCxnSpPr>
          <p:nvPr/>
        </p:nvCxnSpPr>
        <p:spPr>
          <a:xfrm flipH="1" rot="10800000">
            <a:off x="5509425" y="4290025"/>
            <a:ext cx="1416600" cy="9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1"/>
          <p:cNvCxnSpPr>
            <a:stCxn id="321" idx="3"/>
            <a:endCxn id="323" idx="1"/>
          </p:cNvCxnSpPr>
          <p:nvPr/>
        </p:nvCxnSpPr>
        <p:spPr>
          <a:xfrm flipH="1" rot="10800000">
            <a:off x="5509425" y="4899625"/>
            <a:ext cx="1416600" cy="29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1"/>
          <p:cNvCxnSpPr>
            <a:stCxn id="321" idx="3"/>
            <a:endCxn id="324" idx="1"/>
          </p:cNvCxnSpPr>
          <p:nvPr/>
        </p:nvCxnSpPr>
        <p:spPr>
          <a:xfrm>
            <a:off x="5509425" y="5196325"/>
            <a:ext cx="1416600" cy="3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41"/>
          <p:cNvCxnSpPr>
            <a:stCxn id="321" idx="3"/>
            <a:endCxn id="325" idx="1"/>
          </p:cNvCxnSpPr>
          <p:nvPr/>
        </p:nvCxnSpPr>
        <p:spPr>
          <a:xfrm>
            <a:off x="5509425" y="5196325"/>
            <a:ext cx="1416600" cy="9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41"/>
          <p:cNvSpPr txBox="1"/>
          <p:nvPr/>
        </p:nvSpPr>
        <p:spPr>
          <a:xfrm>
            <a:off x="5325800" y="1561600"/>
            <a:ext cx="1786200" cy="491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6553201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2151" y="152400"/>
            <a:ext cx="3202627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사전 학습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멀티스레드 문제가 있는 ‘ChatServer’ 코드를 보고 문제 파악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1056675" y="2838500"/>
            <a:ext cx="106497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https://github.com/jacking75/SuperSocketLite/tree/master/Tutorials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에 있는 코드를 기반으로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문제 해결하기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8827" y="1542146"/>
            <a:ext cx="5418176" cy="41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/>
        </p:nvSpPr>
        <p:spPr>
          <a:xfrm>
            <a:off x="2506425" y="21721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2506425" y="27817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56" name="Google Shape;356;p45"/>
          <p:cNvSpPr txBox="1"/>
          <p:nvPr/>
        </p:nvSpPr>
        <p:spPr>
          <a:xfrm>
            <a:off x="2506425" y="33913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2506425" y="4000900"/>
            <a:ext cx="26220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네트워크 스레드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6545025" y="3010300"/>
            <a:ext cx="2844900" cy="42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</a:rPr>
              <a:t>콘텐츠 처리 스레드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59" name="Google Shape;359;p45"/>
          <p:cNvCxnSpPr>
            <a:stCxn id="354" idx="3"/>
            <a:endCxn id="358" idx="1"/>
          </p:cNvCxnSpPr>
          <p:nvPr/>
        </p:nvCxnSpPr>
        <p:spPr>
          <a:xfrm>
            <a:off x="5128425" y="2385100"/>
            <a:ext cx="14166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5"/>
          <p:cNvCxnSpPr>
            <a:stCxn id="355" idx="3"/>
            <a:endCxn id="358" idx="1"/>
          </p:cNvCxnSpPr>
          <p:nvPr/>
        </p:nvCxnSpPr>
        <p:spPr>
          <a:xfrm>
            <a:off x="5128425" y="2994700"/>
            <a:ext cx="1416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5"/>
          <p:cNvCxnSpPr>
            <a:stCxn id="356" idx="3"/>
            <a:endCxn id="358" idx="1"/>
          </p:cNvCxnSpPr>
          <p:nvPr/>
        </p:nvCxnSpPr>
        <p:spPr>
          <a:xfrm flipH="1" rot="10800000">
            <a:off x="5128425" y="3223300"/>
            <a:ext cx="14166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5"/>
          <p:cNvCxnSpPr>
            <a:stCxn id="357" idx="3"/>
            <a:endCxn id="358" idx="1"/>
          </p:cNvCxnSpPr>
          <p:nvPr/>
        </p:nvCxnSpPr>
        <p:spPr>
          <a:xfrm flipH="1" rot="10800000">
            <a:off x="5128425" y="3223300"/>
            <a:ext cx="1416600" cy="9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45"/>
          <p:cNvSpPr txBox="1"/>
          <p:nvPr/>
        </p:nvSpPr>
        <p:spPr>
          <a:xfrm>
            <a:off x="3144775" y="1649800"/>
            <a:ext cx="115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</a:rPr>
              <a:t>N개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7514775" y="2521900"/>
            <a:ext cx="115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</a:rPr>
              <a:t>1</a:t>
            </a:r>
            <a:r>
              <a:rPr lang="en-US" sz="2800">
                <a:solidFill>
                  <a:schemeClr val="dk2"/>
                </a:solidFill>
              </a:rPr>
              <a:t>개</a:t>
            </a:r>
            <a:endParaRPr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Queue + Lock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멀티스레드에서는 사용을 추천하지 않음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/>
              <a:t>이런 것이 있다 라는 정도에서…</a:t>
            </a: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8325" y="1540375"/>
            <a:ext cx="3027500" cy="50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6"/>
          <p:cNvSpPr txBox="1"/>
          <p:nvPr/>
        </p:nvSpPr>
        <p:spPr>
          <a:xfrm>
            <a:off x="10975825" y="6374575"/>
            <a:ext cx="7128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출처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10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30059">
            <a:off x="8734126" y="3328313"/>
            <a:ext cx="3291797" cy="301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lang="en-US"/>
              <a:t>닷넷에서의 스레드간 메시지 전송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최흥배</a:t>
            </a:r>
            <a:endParaRPr/>
          </a:p>
        </p:txBody>
      </p:sp>
      <p:grpSp>
        <p:nvGrpSpPr>
          <p:cNvPr id="208" name="Google Shape;208;p29"/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209" name="Google Shape;209;p29"/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>
              <a:gsLst>
                <a:gs pos="0">
                  <a:srgbClr val="968EE1">
                    <a:alpha val="0"/>
                  </a:srgbClr>
                </a:gs>
                <a:gs pos="50000">
                  <a:srgbClr val="BFBAEB"/>
                </a:gs>
                <a:gs pos="100000">
                  <a:srgbClr val="DFDDF4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Presented by 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0" name="Google Shape;210;p29"/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descr="Amazon Web Services" id="211" name="Google Shape;211;p2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Elastic" id="212" name="Google Shape;212;p2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nfragistics" id="213" name="Google Shape;213;p2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ouchbase" id="214" name="Google Shape;214;p2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Microsoft MVP Program" id="215" name="Google Shape;215;p2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텍스트, 폰트, 그래픽, 원이(가) 표시된 사진&#10;&#10;자동 생성된 설명" id="216" name="Google Shape;216;p2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CouncurrentQueue, </a:t>
            </a:r>
            <a:r>
              <a:rPr lang="en-US"/>
              <a:t>ConcurrentBag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ConcurrentBag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순서를 가지지 않고 중복을 허용하는 컬렉션</a:t>
            </a:r>
            <a:endParaRPr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2100" u="sng">
                <a:solidFill>
                  <a:schemeClr val="hlink"/>
                </a:solidFill>
                <a:hlinkClick r:id="rId3"/>
              </a:rPr>
              <a:t>ConcurrentBag&lt;T&gt; 클래스 (System.Collections.Concurrent) | Microsoft Learn</a:t>
            </a:r>
            <a:endParaRPr sz="21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ConcurrentQueue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>
                <a:solidFill>
                  <a:srgbClr val="000000"/>
                </a:solidFill>
              </a:rPr>
              <a:t>Queue의 스레드 세이프 판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ConcurrentQueue&lt;T&gt; 클래스 (System.Collections.Concurrent) | Microsoft Learn</a:t>
            </a:r>
            <a:endParaRPr sz="2000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type="title"/>
          </p:nvPr>
        </p:nvSpPr>
        <p:spPr>
          <a:xfrm>
            <a:off x="27800" y="210300"/>
            <a:ext cx="2887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 sz="3000"/>
              <a:t>ConcurrentBag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25" y="916725"/>
            <a:ext cx="3925375" cy="3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350" y="1490350"/>
            <a:ext cx="5202225" cy="18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6675" y="3606825"/>
            <a:ext cx="4066425" cy="29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355600" y="152400"/>
            <a:ext cx="34773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 sz="3000"/>
              <a:t>CouncurrentQueue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50" y="897525"/>
            <a:ext cx="3960000" cy="3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075" y="1478050"/>
            <a:ext cx="40386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9100" y="3202850"/>
            <a:ext cx="39052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3200" y="5067900"/>
            <a:ext cx="4819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Code Review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ChatServer_ConcurrentQueue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BufferBlock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1"/>
          <p:cNvSpPr txBox="1"/>
          <p:nvPr>
            <p:ph idx="1" type="body"/>
          </p:nvPr>
        </p:nvSpPr>
        <p:spPr>
          <a:xfrm>
            <a:off x="838200" y="1825625"/>
            <a:ext cx="10515600" cy="4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범용적인 비동기 메시징 구조체를 나타낸다.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복수의 소스에서 쓰고, 복수의 타겟에서 읽을 수도 있다.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FIFO 큐에 메시지를 저장한다.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메시지를 큐에서 가져가면 그 메시지는 큐에서 삭제된다.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닷넷프레임워크 4.5에서 추가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NuGet</a:t>
            </a:r>
            <a:r>
              <a:rPr lang="en-US"/>
              <a:t>으로 입수 가능 </a:t>
            </a:r>
            <a:endParaRPr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2300" u="sng">
                <a:solidFill>
                  <a:schemeClr val="hlink"/>
                </a:solidFill>
                <a:hlinkClick r:id="rId4"/>
              </a:rPr>
              <a:t>BufferBlock&lt;T&gt; Class (System.Threading.Tasks.Dataflow) | Microsoft Learn</a:t>
            </a:r>
            <a:endParaRPr sz="2300"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2300" u="sng">
                <a:solidFill>
                  <a:schemeClr val="hlink"/>
                </a:solidFill>
                <a:hlinkClick r:id="rId5"/>
              </a:rPr>
              <a:t>방법: 데이터 흐름 블록에 메시지 쓰기 및 데이터 흐름 블록에서 메시지 읽기 - .NET | Microsoft Learn</a:t>
            </a:r>
            <a:endParaRPr sz="2300"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2300" u="sng">
                <a:solidFill>
                  <a:schemeClr val="hlink"/>
                </a:solidFill>
                <a:hlinkClick r:id="rId6"/>
              </a:rPr>
              <a:t>C# - Dataflow - jacking75</a:t>
            </a:r>
            <a:endParaRPr sz="2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975" y="1013575"/>
            <a:ext cx="5527500" cy="46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Code Review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ChatServer_BufferBlock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System.Threading.Channels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생산자와 소비자 간에 데이터를 비동기적으로 전달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Async 메소드 중심</a:t>
            </a:r>
            <a:br>
              <a:rPr lang="en-US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System.Threading.Channels 라이브러리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Channel을 배우자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System.Threading.Channels을 사용하자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6"/>
              </a:rPr>
              <a:t>비동기 처리의 데이터 전달을 쉬게 해주는 System.Threading.Tasks.Channels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7"/>
              </a:rPr>
              <a:t>System.Threading.Channels로 비동기 친화적인 생산자 · 소비자(Pub/Sub) 패턴 구현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8"/>
              </a:rPr>
              <a:t>Source Code(GitHub)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Code Review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ChatServer_</a:t>
            </a:r>
            <a:r>
              <a:rPr lang="en-US"/>
              <a:t>Channels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정리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ConcurrentBag (순서에 상관 없을 때)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ConcurrentQueue (간단하게 사용하고 싶을 때)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BufferBlock (읽을 데이터가 있을 때까지 기다리고 싶다면)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System.Threading.Channels (async/await 라면)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Multi-Core 시대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075" y="1799748"/>
            <a:ext cx="5890551" cy="39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5186500" y="5906550"/>
            <a:ext cx="14094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출처</a:t>
            </a:r>
            <a:r>
              <a:rPr lang="en-US" sz="1000">
                <a:solidFill>
                  <a:schemeClr val="dk2"/>
                </a:solidFill>
              </a:rPr>
              <a:t>: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위키피디아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1276" y="1799750"/>
            <a:ext cx="3222526" cy="42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704650" y="6281700"/>
            <a:ext cx="10749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Core가 2개 이상이 지금은 보통이지만 예전에는 아니죠… 199X년대 출생자 분들은 Core 2개 이상은 당연한 것 아니냐고 하겠지만^^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Code !!!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https://github.com/jacking75/conf_codes/tree/main/2024-02-21</a:t>
            </a:r>
            <a:r>
              <a:rPr lang="en-US"/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Thank you!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8950" y="3803650"/>
            <a:ext cx="2120900" cy="228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58"/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451" name="Google Shape;451;p58"/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>
              <a:gsLst>
                <a:gs pos="0">
                  <a:srgbClr val="968EE1">
                    <a:alpha val="0"/>
                  </a:srgbClr>
                </a:gs>
                <a:gs pos="50000">
                  <a:srgbClr val="BFBAEB"/>
                </a:gs>
                <a:gs pos="100000">
                  <a:srgbClr val="DFDDF4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Presented by 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" name="Google Shape;452;p58"/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descr="Amazon Web Services" id="453" name="Google Shape;453;p5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Elastic" id="454" name="Google Shape;454;p5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nfragistics" id="455" name="Google Shape;455;p5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ouchbase" id="456" name="Google Shape;456;p5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Microsoft MVP Program" id="457" name="Google Shape;457;p5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텍스트, 폰트, 그래픽, 원이(가) 표시된 사진&#10;&#10;자동 생성된 설명" id="458" name="Google Shape;458;p5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Dual Column Slide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Demonstration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Summary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0" y="660400"/>
            <a:ext cx="3111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0312" y="947949"/>
            <a:ext cx="2748788" cy="203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48500" y="660400"/>
            <a:ext cx="22098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6257" y="3661228"/>
            <a:ext cx="2295406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0" y="3429000"/>
            <a:ext cx="2404233" cy="251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98575" y="3429000"/>
            <a:ext cx="1968984" cy="251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97436" y="660400"/>
            <a:ext cx="1921463" cy="2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76107" y="3428999"/>
            <a:ext cx="2062548" cy="251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8431" y="3384550"/>
            <a:ext cx="3009900" cy="2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5193" y="3384550"/>
            <a:ext cx="24765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8864" y="3429000"/>
            <a:ext cx="21209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5176" y="3591169"/>
            <a:ext cx="19177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3757" y="238125"/>
            <a:ext cx="2362200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29350" y="370987"/>
            <a:ext cx="25908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85432" y="701187"/>
            <a:ext cx="2552700" cy="22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2148" y="739287"/>
            <a:ext cx="2400300" cy="21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0430" y="587375"/>
            <a:ext cx="24892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6137" y="4132630"/>
            <a:ext cx="2438400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0250" y="4200525"/>
            <a:ext cx="2324100" cy="22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08375" y="3917950"/>
            <a:ext cx="20701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" y="3708888"/>
            <a:ext cx="3492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8375" y="587375"/>
            <a:ext cx="2997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45225" y="685800"/>
            <a:ext cx="2997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2370" y="711200"/>
            <a:ext cx="30480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4699" y="1031551"/>
            <a:ext cx="26035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917251"/>
            <a:ext cx="2578100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339" y="917251"/>
            <a:ext cx="22860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298" y="917251"/>
            <a:ext cx="25146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6499" y="4029479"/>
            <a:ext cx="25908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84699" y="3953279"/>
            <a:ext cx="25781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97600" y="3635779"/>
            <a:ext cx="24765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08901" y="4061229"/>
            <a:ext cx="2590800" cy="21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042" y="783821"/>
            <a:ext cx="2984500" cy="25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99" y="720321"/>
            <a:ext cx="27432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6857" y="720321"/>
            <a:ext cx="25908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024" y="554828"/>
            <a:ext cx="2168491" cy="268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850" y="62275"/>
            <a:ext cx="9988099" cy="64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4230325" y="6467175"/>
            <a:ext cx="3171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http://www.gotw.ca/publications/concurrency-ddj.htm</a:t>
            </a:r>
            <a:r>
              <a:rPr lang="en-US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온라인 게임 서버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1개의 CPU(1 Core) 에서는 성능 측면에서 멀티스레드 사용이 큰 향상을 볼 수가 없을 수도 있음</a:t>
            </a:r>
            <a:br>
              <a:rPr lang="en-US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그러나 2개 이상의 CPU에서는 이야기가 달라짐</a:t>
            </a:r>
            <a:br>
              <a:rPr lang="en-US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Dual Core 출시 이전부터 </a:t>
            </a:r>
            <a:r>
              <a:rPr b="1" lang="en-US" sz="3000"/>
              <a:t>서버 머신</a:t>
            </a:r>
            <a:r>
              <a:rPr lang="en-US"/>
              <a:t>은 CPU 자체가 2개 이상 사용</a:t>
            </a:r>
            <a:br>
              <a:rPr lang="en-US"/>
            </a:b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게임 서버</a:t>
            </a:r>
            <a:r>
              <a:rPr lang="en-US"/>
              <a:t> 개발에서 멀티스레드 프로그래밍은 중요한 화두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050" y="267100"/>
            <a:ext cx="7074300" cy="56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609600" y="365125"/>
            <a:ext cx="11460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멀티스레드 사용은 특히 MMORPG에서 중요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90825"/>
            <a:ext cx="5529921" cy="486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겜픈사전] 이 성은 내가 가져간다, PvP 끝판왕 '공성전'"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571" y="1690825"/>
            <a:ext cx="5519080" cy="3334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멀티스레드의 어려움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51525"/>
            <a:ext cx="476250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 title="멀티스레드_프로그래밍_현실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3850" y="1551525"/>
            <a:ext cx="340995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00" y="4334150"/>
            <a:ext cx="6661067" cy="23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rial"/>
              <a:buNone/>
            </a:pPr>
            <a:r>
              <a:rPr lang="en-US"/>
              <a:t>멀티스레드 프로그래밍 잘하는 방법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26" y="1424625"/>
            <a:ext cx="7249300" cy="425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2787650" y="2616225"/>
            <a:ext cx="2405100" cy="29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2733675" y="4776825"/>
            <a:ext cx="2649600" cy="29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1825550" y="5736475"/>
            <a:ext cx="76521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https://codereview.stackexchange.com/questions/55299/exporting-doc-types-using-queues-and-multithreading</a:t>
            </a:r>
            <a:r>
              <a:rPr lang="en-US" sz="1200">
                <a:solidFill>
                  <a:srgbClr val="00000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